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0"/>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901" r:id="rId21"/>
    <p:sldId id="685" r:id="rId22"/>
    <p:sldId id="875" r:id="rId23"/>
    <p:sldId id="902" r:id="rId24"/>
    <p:sldId id="876" r:id="rId25"/>
    <p:sldId id="694" r:id="rId26"/>
    <p:sldId id="695" r:id="rId27"/>
    <p:sldId id="879" r:id="rId28"/>
    <p:sldId id="881" r:id="rId29"/>
    <p:sldId id="882" r:id="rId30"/>
    <p:sldId id="883" r:id="rId31"/>
    <p:sldId id="884" r:id="rId32"/>
    <p:sldId id="885" r:id="rId33"/>
    <p:sldId id="886" r:id="rId34"/>
    <p:sldId id="726" r:id="rId35"/>
    <p:sldId id="727" r:id="rId36"/>
    <p:sldId id="732" r:id="rId37"/>
    <p:sldId id="731" r:id="rId38"/>
    <p:sldId id="873" r:id="rId39"/>
    <p:sldId id="703" r:id="rId40"/>
    <p:sldId id="704" r:id="rId41"/>
    <p:sldId id="705" r:id="rId42"/>
    <p:sldId id="706" r:id="rId43"/>
    <p:sldId id="707" r:id="rId44"/>
    <p:sldId id="708" r:id="rId45"/>
    <p:sldId id="709" r:id="rId46"/>
    <p:sldId id="710" r:id="rId47"/>
    <p:sldId id="711" r:id="rId48"/>
    <p:sldId id="896" r:id="rId49"/>
    <p:sldId id="897" r:id="rId50"/>
    <p:sldId id="738" r:id="rId51"/>
    <p:sldId id="743" r:id="rId52"/>
    <p:sldId id="891" r:id="rId53"/>
    <p:sldId id="745" r:id="rId54"/>
    <p:sldId id="746" r:id="rId55"/>
    <p:sldId id="747" r:id="rId56"/>
    <p:sldId id="749" r:id="rId57"/>
    <p:sldId id="750" r:id="rId58"/>
    <p:sldId id="892" r:id="rId59"/>
    <p:sldId id="893" r:id="rId60"/>
    <p:sldId id="895" r:id="rId61"/>
    <p:sldId id="755" r:id="rId62"/>
    <p:sldId id="756" r:id="rId63"/>
    <p:sldId id="757" r:id="rId64"/>
    <p:sldId id="758" r:id="rId65"/>
    <p:sldId id="759" r:id="rId66"/>
    <p:sldId id="760" r:id="rId67"/>
    <p:sldId id="762" r:id="rId68"/>
    <p:sldId id="788" r:id="rId69"/>
    <p:sldId id="789" r:id="rId70"/>
    <p:sldId id="790" r:id="rId71"/>
    <p:sldId id="792" r:id="rId72"/>
    <p:sldId id="793" r:id="rId73"/>
    <p:sldId id="770" r:id="rId74"/>
    <p:sldId id="771" r:id="rId75"/>
    <p:sldId id="772" r:id="rId76"/>
    <p:sldId id="773" r:id="rId77"/>
    <p:sldId id="774" r:id="rId78"/>
    <p:sldId id="775" r:id="rId79"/>
    <p:sldId id="776" r:id="rId80"/>
    <p:sldId id="918" r:id="rId81"/>
    <p:sldId id="919" r:id="rId82"/>
    <p:sldId id="794" r:id="rId83"/>
    <p:sldId id="908" r:id="rId84"/>
    <p:sldId id="921" r:id="rId85"/>
    <p:sldId id="913" r:id="rId86"/>
    <p:sldId id="922" r:id="rId87"/>
    <p:sldId id="924" r:id="rId88"/>
    <p:sldId id="925" r:id="rId89"/>
    <p:sldId id="923" r:id="rId90"/>
    <p:sldId id="926" r:id="rId91"/>
    <p:sldId id="927" r:id="rId92"/>
    <p:sldId id="928" r:id="rId93"/>
    <p:sldId id="916" r:id="rId94"/>
    <p:sldId id="917" r:id="rId95"/>
    <p:sldId id="887" r:id="rId96"/>
    <p:sldId id="889" r:id="rId97"/>
    <p:sldId id="800" r:id="rId98"/>
    <p:sldId id="801" r:id="rId99"/>
    <p:sldId id="862" r:id="rId100"/>
    <p:sldId id="863" r:id="rId101"/>
    <p:sldId id="865" r:id="rId102"/>
    <p:sldId id="866" r:id="rId103"/>
    <p:sldId id="867" r:id="rId104"/>
    <p:sldId id="868" r:id="rId105"/>
    <p:sldId id="802" r:id="rId106"/>
    <p:sldId id="857" r:id="rId107"/>
    <p:sldId id="858" r:id="rId108"/>
    <p:sldId id="804" r:id="rId109"/>
    <p:sldId id="860" r:id="rId110"/>
    <p:sldId id="859" r:id="rId111"/>
    <p:sldId id="805" r:id="rId112"/>
    <p:sldId id="846" r:id="rId113"/>
    <p:sldId id="847" r:id="rId114"/>
    <p:sldId id="829" r:id="rId115"/>
    <p:sldId id="834" r:id="rId116"/>
    <p:sldId id="831" r:id="rId117"/>
    <p:sldId id="832" r:id="rId118"/>
    <p:sldId id="833" r:id="rId119"/>
    <p:sldId id="835" r:id="rId120"/>
    <p:sldId id="836" r:id="rId121"/>
    <p:sldId id="837" r:id="rId122"/>
    <p:sldId id="840" r:id="rId123"/>
    <p:sldId id="841" r:id="rId124"/>
    <p:sldId id="838" r:id="rId125"/>
    <p:sldId id="839" r:id="rId126"/>
    <p:sldId id="842" r:id="rId127"/>
    <p:sldId id="843" r:id="rId128"/>
    <p:sldId id="821" r:id="rId129"/>
    <p:sldId id="822" r:id="rId130"/>
    <p:sldId id="823" r:id="rId131"/>
    <p:sldId id="849" r:id="rId132"/>
    <p:sldId id="890" r:id="rId133"/>
    <p:sldId id="850" r:id="rId134"/>
    <p:sldId id="852" r:id="rId135"/>
    <p:sldId id="853" r:id="rId136"/>
    <p:sldId id="854" r:id="rId137"/>
    <p:sldId id="899" r:id="rId138"/>
    <p:sldId id="856"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730D"/>
    <a:srgbClr val="0070C0"/>
    <a:srgbClr val="FD7D00"/>
    <a:srgbClr val="D9D9D9"/>
    <a:srgbClr val="F8F8F8"/>
    <a:srgbClr val="A6A6A6"/>
    <a:srgbClr val="F237E0"/>
    <a:srgbClr val="FF4747"/>
    <a:srgbClr val="D37011"/>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43" autoAdjust="0"/>
    <p:restoredTop sz="64037" autoAdjust="0"/>
  </p:normalViewPr>
  <p:slideViewPr>
    <p:cSldViewPr snapToGrid="0">
      <p:cViewPr>
        <p:scale>
          <a:sx n="66" d="100"/>
          <a:sy n="66" d="100"/>
        </p:scale>
        <p:origin x="2568" y="1254"/>
      </p:cViewPr>
      <p:guideLst>
        <p:guide orient="horz" pos="432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During that time you’ll see how each of those things works at a fundamental level, and how they compare with each other. </a:t>
            </a:r>
          </a:p>
          <a:p>
            <a:endParaRPr lang="en-US" dirty="0"/>
          </a:p>
          <a:p>
            <a:r>
              <a:rPr lang="en-US" dirty="0"/>
              <a:t>TODO update </a:t>
            </a:r>
            <a:r>
              <a:rPr lang="en-US" dirty="0" err="1"/>
              <a:t>qrcode</a:t>
            </a:r>
            <a:endParaRPr lang="en-US" dirty="0"/>
          </a:p>
          <a:p>
            <a:endParaRPr lang="en-US" dirty="0"/>
          </a:p>
          <a:p>
            <a:r>
              <a:rPr lang="en-US" b="1" dirty="0"/>
              <a:t>TODO: </a:t>
            </a:r>
            <a:endParaRPr lang="en-US" b="0" dirty="0"/>
          </a:p>
          <a:p>
            <a:pPr marL="171450" indent="-171450">
              <a:buFont typeface="Arial" panose="020B0604020202020204" pitchFamily="34" charset="0"/>
              <a:buChar char="•"/>
            </a:pPr>
            <a:r>
              <a:rPr lang="en-US" b="0" dirty="0"/>
              <a:t>(x) Refresh tokens</a:t>
            </a:r>
          </a:p>
          <a:p>
            <a:pPr marL="171450" indent="-171450">
              <a:buFont typeface="Arial" panose="020B0604020202020204" pitchFamily="34" charset="0"/>
              <a:buChar char="•"/>
            </a:pPr>
            <a:r>
              <a:rPr lang="en-US" b="0" dirty="0"/>
              <a:t>(x) Split JWT into two portions (identity over cookie, claims in local storage)</a:t>
            </a:r>
          </a:p>
          <a:p>
            <a:pPr marL="171450" indent="-171450">
              <a:buFont typeface="Arial" panose="020B0604020202020204" pitchFamily="34" charset="0"/>
              <a:buChar char="•"/>
            </a:pPr>
            <a:r>
              <a:rPr lang="en-US" b="0" dirty="0"/>
              <a:t>Validate JWT using public key</a:t>
            </a:r>
          </a:p>
          <a:p>
            <a:pPr marL="171450" indent="-171450">
              <a:buFont typeface="Arial" panose="020B0604020202020204" pitchFamily="34" charset="0"/>
              <a:buChar char="•"/>
            </a:pPr>
            <a:r>
              <a:rPr lang="en-US" b="0" dirty="0"/>
              <a:t>Public key </a:t>
            </a:r>
            <a:r>
              <a:rPr lang="en-US" b="0" dirty="0" err="1"/>
              <a:t>cryprography</a:t>
            </a:r>
            <a:endParaRPr lang="en-US" b="0" dirty="0"/>
          </a:p>
          <a:p>
            <a:pPr marL="171450" indent="-171450">
              <a:buFont typeface="Arial" panose="020B0604020202020204" pitchFamily="34" charset="0"/>
              <a:buChar char="•"/>
            </a:pPr>
            <a:r>
              <a:rPr lang="en-US" b="0" dirty="0"/>
              <a:t>Passkeys</a:t>
            </a:r>
            <a:endParaRPr lang="en-US" b="1"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clients require MFA for security and regulatory compliance reasons, but building multiple authentication systems can be expensive. I'd rather my teams focus elsewhere.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Fotos that competes with Shutterfly and offers custom greeting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a:t>
            </a:r>
            <a:r>
              <a:rPr lang="en-US" sz="1200" b="1" i="0" kern="1200" dirty="0">
                <a:solidFill>
                  <a:schemeClr val="tx1"/>
                </a:solidFill>
                <a:effectLst/>
                <a:latin typeface="+mn-lt"/>
                <a:ea typeface="+mn-ea"/>
                <a:cs typeface="+mn-cs"/>
              </a:rPr>
              <a:t>authenticated </a:t>
            </a:r>
            <a:r>
              <a:rPr lang="en-US" sz="1200" b="0" i="0" kern="1200" dirty="0">
                <a:solidFill>
                  <a:schemeClr val="tx1"/>
                </a:solidFill>
                <a:effectLst/>
                <a:latin typeface="+mn-lt"/>
                <a:ea typeface="+mn-ea"/>
                <a:cs typeface="+mn-cs"/>
              </a:rPr>
              <a:t>to Facebook as Alice, because as far as they can tell it’s Alice on the other end of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know it's TTF making the call to get Alice's data, with her permission, and they only have access to the data that she granted.</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an important point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Fotos?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a:t>
            </a:r>
            <a:r>
              <a:rPr lang="en-US" sz="1200" b="1" i="0" kern="1200" dirty="0">
                <a:solidFill>
                  <a:schemeClr val="tx1"/>
                </a:solidFill>
                <a:effectLst/>
                <a:latin typeface="+mn-lt"/>
                <a:ea typeface="+mn-ea"/>
                <a:cs typeface="+mn-cs"/>
              </a:rPr>
              <a:t>authenticate this user as Alice</a:t>
            </a:r>
            <a:r>
              <a:rPr lang="en-US" sz="1200" b="0" i="0" kern="1200" dirty="0">
                <a:solidFill>
                  <a:schemeClr val="tx1"/>
                </a:solidFill>
                <a:effectLst/>
                <a:latin typeface="+mn-lt"/>
                <a:ea typeface="+mn-ea"/>
                <a:cs typeface="+mn-cs"/>
              </a:rPr>
              <a:t>, and give them access to Alice's account at TTF, based on the fact that they have an access token to her FB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allows Alice to delegate access to her data, but </a:t>
            </a:r>
            <a:r>
              <a:rPr lang="en-US" sz="1200" b="0" i="1" kern="1200" dirty="0">
                <a:solidFill>
                  <a:schemeClr val="tx1"/>
                </a:solidFill>
                <a:effectLst/>
                <a:latin typeface="+mn-lt"/>
                <a:ea typeface="+mn-ea"/>
                <a:cs typeface="+mn-cs"/>
              </a:rPr>
              <a:t>shouldn't </a:t>
            </a:r>
            <a:r>
              <a:rPr lang="en-US" sz="1200" b="0" i="0" kern="1200" dirty="0">
                <a:solidFill>
                  <a:schemeClr val="tx1"/>
                </a:solidFill>
                <a:effectLst/>
                <a:latin typeface="+mn-lt"/>
                <a:ea typeface="+mn-ea"/>
                <a:cs typeface="+mn-cs"/>
              </a:rPr>
              <a:t>be used</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Since the access token allowed us to obtain identity information, can we use that information to grant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Authenticator Apps and Passkeys work as well. These represent multi-factor authentication and are more secure than single-factor methods.</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passkeys, which are also referred to as “</a:t>
            </a:r>
            <a:r>
              <a:rPr lang="en-US" sz="1200" b="0" i="0" kern="1200" dirty="0" err="1">
                <a:solidFill>
                  <a:schemeClr val="tx1"/>
                </a:solidFill>
                <a:effectLst/>
                <a:latin typeface="+mn-lt"/>
                <a:ea typeface="+mn-ea"/>
                <a:cs typeface="+mn-cs"/>
              </a:rPr>
              <a:t>passwordless</a:t>
            </a:r>
            <a:r>
              <a:rPr lang="en-US" sz="1200" b="0" i="0" kern="1200">
                <a:solidFill>
                  <a:schemeClr val="tx1"/>
                </a:solidFill>
                <a:effectLst/>
                <a:latin typeface="+mn-lt"/>
                <a:ea typeface="+mn-ea"/>
                <a:cs typeface="+mn-cs"/>
              </a:rPr>
              <a:t>” authentication.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254292262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strike="sng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Everything we'll talk about today deals with the first two factors, but when you leave here today you should have everything you need to understand biometrics as well.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give it that information.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new standard called JSON web tokens that looked too simple to actually be secure</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requests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stick the user's plain text password directly into a database query and look for a matching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it would still be easy to verify the login.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first is that </a:t>
            </a:r>
            <a:r>
              <a:rPr lang="en-US" sz="1200" b="1" kern="1200" dirty="0">
                <a:solidFill>
                  <a:schemeClr val="tx1"/>
                </a:solidFill>
                <a:effectLst/>
                <a:latin typeface="+mn-lt"/>
                <a:ea typeface="+mn-ea"/>
                <a:cs typeface="+mn-cs"/>
              </a:rPr>
              <a:t>we</a:t>
            </a:r>
            <a:r>
              <a:rPr lang="en-US" sz="1200" b="0" kern="1200" dirty="0">
                <a:solidFill>
                  <a:schemeClr val="tx1"/>
                </a:solidFill>
                <a:effectLst/>
                <a:latin typeface="+mn-lt"/>
                <a:ea typeface="+mn-ea"/>
                <a:cs typeface="+mn-cs"/>
              </a:rPr>
              <a:t>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she entered the right password,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Secondly, if our website </a:t>
            </a:r>
            <a:r>
              <a:rPr lang="en-US" sz="1200" b="0" i="1" kern="1200" dirty="0">
                <a:solidFill>
                  <a:schemeClr val="tx1"/>
                </a:solidFill>
                <a:effectLst/>
                <a:latin typeface="+mn-lt"/>
                <a:ea typeface="+mn-ea"/>
                <a:cs typeface="+mn-cs"/>
              </a:rPr>
              <a:t>is able to </a:t>
            </a:r>
            <a:r>
              <a:rPr lang="en-US" sz="1200" b="0" i="0" kern="1200" dirty="0">
                <a:solidFill>
                  <a:schemeClr val="tx1"/>
                </a:solidFill>
                <a:effectLst/>
                <a:latin typeface="+mn-lt"/>
                <a:ea typeface="+mn-ea"/>
                <a:cs typeface="+mn-cs"/>
              </a:rPr>
              <a:t>decrypt the password, that's a weakness that an attacker could potentially exploit.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That wouldn't be an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exploit, but it's still an unnecessary risk.</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OK, so </a:t>
            </a:r>
            <a:r>
              <a:rPr lang="en-US" sz="1200" b="0" i="1" kern="1200" dirty="0">
                <a:solidFill>
                  <a:schemeClr val="tx1"/>
                </a:solidFill>
                <a:effectLst/>
                <a:latin typeface="+mn-lt"/>
                <a:ea typeface="+mn-ea"/>
                <a:cs typeface="+mn-cs"/>
              </a:rPr>
              <a:t>technically </a:t>
            </a:r>
            <a:r>
              <a:rPr lang="en-US" sz="1200" b="0" i="0" kern="1200" dirty="0">
                <a:solidFill>
                  <a:schemeClr val="tx1"/>
                </a:solidFill>
                <a:effectLst/>
                <a:latin typeface="+mn-lt"/>
                <a:ea typeface="+mn-ea"/>
                <a:cs typeface="+mn-cs"/>
              </a:rPr>
              <a:t>there </a:t>
            </a:r>
            <a:r>
              <a:rPr lang="en-US" sz="1200" b="0" i="1" kern="1200" dirty="0">
                <a:solidFill>
                  <a:schemeClr val="tx1"/>
                </a:solidFill>
                <a:effectLst/>
                <a:latin typeface="+mn-lt"/>
                <a:ea typeface="+mn-ea"/>
                <a:cs typeface="+mn-cs"/>
              </a:rPr>
              <a:t>are </a:t>
            </a:r>
            <a:r>
              <a:rPr lang="en-US" sz="1200" b="0" i="0" kern="1200" dirty="0">
                <a:solidFill>
                  <a:schemeClr val="tx1"/>
                </a:solidFill>
                <a:effectLst/>
                <a:latin typeface="+mn-lt"/>
                <a:ea typeface="+mn-ea"/>
                <a:cs typeface="+mn-cs"/>
              </a:rPr>
              <a:t>the possibility of collisions, but they are very rare and we can generally ignore them.</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That's why the standard advice is to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not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web server receives the login request, it hashes the plaintext password submitted by the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and then searches the database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the same steps as if the password were encrypted, but…</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since hash values cannot be reversed, it's much harder for an attacker to extract the actual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you can use server-side sessions.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to use JSON Web Tokens, or how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compares to OpenID Connect, you may be in the wrong room.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t>
            </a:r>
            <a:r>
              <a:rPr lang="en-US" sz="1200" i="1" kern="1200" dirty="0">
                <a:solidFill>
                  <a:schemeClr val="tx1"/>
                </a:solidFill>
                <a:effectLst/>
                <a:latin typeface="+mn-lt"/>
                <a:ea typeface="+mn-ea"/>
                <a:cs typeface="+mn-cs"/>
              </a:rPr>
              <a:t>don't </a:t>
            </a:r>
            <a:r>
              <a:rPr lang="en-US" sz="1200" i="0" kern="1200" dirty="0">
                <a:solidFill>
                  <a:schemeClr val="tx1"/>
                </a:solidFill>
                <a:effectLst/>
                <a:latin typeface="+mn-lt"/>
                <a:ea typeface="+mn-ea"/>
                <a:cs typeface="+mn-cs"/>
              </a:rPr>
              <a:t>know those things, then stick around and find out!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the credentials are basically being passed as text, make sure you’re only sending them over a secure connection.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632294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any </a:t>
            </a:r>
            <a:r>
              <a:rPr lang="en-US" sz="1200" i="1" kern="1200" dirty="0">
                <a:solidFill>
                  <a:schemeClr val="tx1"/>
                </a:solidFill>
                <a:effectLst/>
                <a:latin typeface="+mn-lt"/>
                <a:ea typeface="+mn-ea"/>
                <a:cs typeface="+mn-cs"/>
              </a:rPr>
              <a:t>code </a:t>
            </a:r>
            <a:r>
              <a:rPr lang="en-US" sz="1200" i="0" kern="1200" dirty="0">
                <a:solidFill>
                  <a:schemeClr val="tx1"/>
                </a:solidFill>
                <a:effectLst/>
                <a:latin typeface="+mn-lt"/>
                <a:ea typeface="+mn-ea"/>
                <a:cs typeface="+mn-cs"/>
              </a:rPr>
              <a:t>or step-by-step instructions for implementing these things</a:t>
            </a:r>
            <a:r>
              <a:rPr lang="en-US" sz="1200" kern="1200" dirty="0">
                <a:solidFill>
                  <a:schemeClr val="tx1"/>
                </a:solidFill>
                <a:effectLst/>
                <a:latin typeface="+mn-lt"/>
                <a:ea typeface="+mn-ea"/>
                <a:cs typeface="+mn-cs"/>
              </a:rPr>
              <a:t>.</a:t>
            </a:r>
            <a:endParaRPr lang="en-US" sz="1200" i="0" kern="1200" dirty="0">
              <a:solidFill>
                <a:schemeClr val="tx1"/>
              </a:solidFill>
              <a:effectLst/>
              <a:latin typeface="+mn-lt"/>
              <a:ea typeface="+mn-ea"/>
              <a:cs typeface="+mn-cs"/>
            </a:endParaRP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you'd be very disappointed if I tried to get that low level.</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the URL that was requested with its copy of Alice's key, and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…hashes that string using the same hash function that the client used.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result is a signature that was calculated by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 that was calculated on the server is different than the one that was passed in the request,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server knows to reject the request as invalid or unauthenticated.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our agenda. I'm going to break each of these things down into simple explanations so that you can understand where they're similar, where they're different, and some things you should consider when deciding whether to use them. </a:t>
            </a: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call them "JOT tokens", which has the same sort of redundancy as saying "ATM machine", but I can't seem to break the habit, so bear with 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Validation is the same as we saw earlier.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combines the claims in the token with its private key, re-computes the signature, and compares it to the signature in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they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or access level or whatever data we need.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contain those permissions as specific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the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help reduce the load on the database server if you have a high-volume API that serves a lot of simultaneous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avoiding repetitive database queries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continue to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need to limit how long this token is good for so that it cannot be used indefinitely.</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throw it away and log the user 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they log back in, you can issue a new signed token with up-to-date permissions and a new expiration date. </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Unfortunately, this technique only works with relatively long expiration 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Your users </a:t>
            </a:r>
            <a:r>
              <a:rPr lang="en-US" sz="1200" b="0" i="1" kern="1200" dirty="0">
                <a:solidFill>
                  <a:schemeClr val="tx1"/>
                </a:solidFill>
                <a:effectLst/>
                <a:latin typeface="+mn-lt"/>
                <a:ea typeface="+mn-ea"/>
                <a:cs typeface="+mn-cs"/>
              </a:rPr>
              <a:t>really </a:t>
            </a:r>
            <a:r>
              <a:rPr lang="en-US" sz="1200" b="0" i="0" kern="1200" dirty="0">
                <a:solidFill>
                  <a:schemeClr val="tx1"/>
                </a:solidFill>
                <a:effectLst/>
                <a:latin typeface="+mn-lt"/>
                <a:ea typeface="+mn-ea"/>
                <a:cs typeface="+mn-cs"/>
              </a:rPr>
              <a:t>don't want to be forced to log back in every 30 minutes when their token expires.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ask yourself this: if you set an expiration date for a day or two in the future, and then someone hacks one of your admin accounts and starts screwing up your app, do you </a:t>
            </a:r>
            <a:r>
              <a:rPr lang="en-US" sz="1200" b="0" i="1" kern="1200" dirty="0">
                <a:solidFill>
                  <a:schemeClr val="tx1"/>
                </a:solidFill>
                <a:effectLst/>
                <a:latin typeface="+mn-lt"/>
                <a:ea typeface="+mn-ea"/>
                <a:cs typeface="+mn-cs"/>
              </a:rPr>
              <a:t>really</a:t>
            </a:r>
            <a:r>
              <a:rPr lang="en-US" sz="1200" b="0" i="0" kern="1200" dirty="0">
                <a:solidFill>
                  <a:schemeClr val="tx1"/>
                </a:solidFill>
                <a:effectLst/>
                <a:latin typeface="+mn-lt"/>
                <a:ea typeface="+mn-ea"/>
                <a:cs typeface="+mn-cs"/>
              </a:rPr>
              <a:t> want to wait a day or two for the token to expire?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like we just talked about. They are only valid for a short period of time, but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authenticated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access token expires, the client can call an API endpoint, pass in the refresh token, and get back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 an updated expiration date.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this refresh process </a:t>
            </a:r>
            <a:r>
              <a:rPr lang="en-US" sz="1200" b="0" i="1" kern="1200" dirty="0">
                <a:solidFill>
                  <a:schemeClr val="tx1"/>
                </a:solidFill>
                <a:effectLst/>
                <a:latin typeface="+mn-lt"/>
                <a:ea typeface="+mn-ea"/>
                <a:cs typeface="+mn-cs"/>
              </a:rPr>
              <a:t>does hit the database</a:t>
            </a:r>
            <a:r>
              <a:rPr lang="en-US" sz="1200" b="0" i="0" kern="1200" dirty="0">
                <a:solidFill>
                  <a:schemeClr val="tx1"/>
                </a:solidFill>
                <a:effectLst/>
                <a:latin typeface="+mn-lt"/>
                <a:ea typeface="+mn-ea"/>
                <a:cs typeface="+mn-cs"/>
              </a:rPr>
              <a:t>. The server validates that the user account is still active, refreshes its list of permissions, and then sends them back in another short-lived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NOT an </a:t>
            </a:r>
            <a:r>
              <a:rPr lang="en-US" sz="1200" b="0" i="1" kern="1200" dirty="0">
                <a:solidFill>
                  <a:schemeClr val="tx1"/>
                </a:solidFill>
                <a:effectLst/>
                <a:latin typeface="+mn-lt"/>
                <a:ea typeface="+mn-ea"/>
                <a:cs typeface="+mn-cs"/>
              </a:rPr>
              <a:t>authentication </a:t>
            </a:r>
            <a:r>
              <a:rPr lang="en-US" sz="1200" b="0" i="0" kern="1200" dirty="0">
                <a:solidFill>
                  <a:schemeClr val="tx1"/>
                </a:solidFill>
                <a:effectLst/>
                <a:latin typeface="+mn-lt"/>
                <a:ea typeface="+mn-ea"/>
                <a:cs typeface="+mn-cs"/>
              </a:rPr>
              <a:t>technique; both tokens are signed, so the server knows that the </a:t>
            </a:r>
            <a:r>
              <a:rPr lang="en-US" sz="1200" b="0" i="1"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is all about regularly </a:t>
            </a:r>
            <a:r>
              <a:rPr lang="en-US" sz="1200" b="0" i="1" kern="1200" dirty="0">
                <a:solidFill>
                  <a:schemeClr val="tx1"/>
                </a:solidFill>
                <a:effectLst/>
                <a:latin typeface="+mn-lt"/>
                <a:ea typeface="+mn-ea"/>
                <a:cs typeface="+mn-cs"/>
              </a:rPr>
              <a:t>re-authorizing </a:t>
            </a:r>
            <a:r>
              <a:rPr lang="en-US" sz="1200" b="0" i="0" kern="1200" dirty="0">
                <a:solidFill>
                  <a:schemeClr val="tx1"/>
                </a:solidFill>
                <a:effectLst/>
                <a:latin typeface="+mn-lt"/>
                <a:ea typeface="+mn-ea"/>
                <a:cs typeface="+mn-cs"/>
              </a:rPr>
              <a:t>the user, without making them log in again.</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go back to this earlier slide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Previously, I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then introduced JSON Web Tokens as an alternative that doesn’t require the client to know a key in advance.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the user logs in, gets sent a token in response, and then re-submits that token to authenticate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that JS client cannot securely store a key, how can it securely store the JWT?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9216231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you expose your token to </a:t>
            </a:r>
            <a:r>
              <a:rPr lang="en-US" sz="1200" b="0" i="1" kern="1200" dirty="0">
                <a:solidFill>
                  <a:schemeClr val="tx1"/>
                </a:solidFill>
                <a:effectLst/>
                <a:latin typeface="+mn-lt"/>
                <a:ea typeface="+mn-ea"/>
                <a:cs typeface="+mn-cs"/>
              </a:rPr>
              <a:t>your</a:t>
            </a:r>
            <a:r>
              <a:rPr lang="en-US" sz="1200" b="0" i="0" kern="1200" dirty="0">
                <a:solidFill>
                  <a:schemeClr val="tx1"/>
                </a:solidFill>
                <a:effectLst/>
                <a:latin typeface="+mn-lt"/>
                <a:ea typeface="+mn-ea"/>
                <a:cs typeface="+mn-cs"/>
              </a:rPr>
              <a:t> JS code, then you're exposing it to malicious script as well. That malicious script will be able to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that malicious script can </a:t>
            </a:r>
            <a:r>
              <a:rPr lang="en-US" sz="1200" b="0" i="1" kern="1200" dirty="0">
                <a:solidFill>
                  <a:schemeClr val="tx1"/>
                </a:solidFill>
                <a:effectLst/>
                <a:latin typeface="+mn-lt"/>
                <a:ea typeface="+mn-ea"/>
                <a:cs typeface="+mn-cs"/>
              </a:rPr>
              <a:t>steal </a:t>
            </a:r>
            <a:r>
              <a:rPr lang="en-US" sz="1200" b="0" i="0" kern="1200" dirty="0">
                <a:solidFill>
                  <a:schemeClr val="tx1"/>
                </a:solidFill>
                <a:effectLst/>
                <a:latin typeface="+mn-lt"/>
                <a:ea typeface="+mn-ea"/>
                <a:cs typeface="+mn-cs"/>
              </a:rPr>
              <a:t>the token and use it to impersonate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should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gets automatically sent back to the server with every request, but the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 This is what your server-side code will use because it's protected from theft and replay attacks.</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accessible to your JS code, but it's also susceptible to theft. So make sure there's nothing sensitive in the claim values, and don't use anything from this token for authentication or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manage multiple web applications, and they both have access to the same private key. Alice could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and pass the same token, which server 2 will validate and trust.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but has access to multiple systems.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here is that both of those websites need to be able to validate the signed token, which usually means they both know the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0176349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1093613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11/30/2023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6.png"/></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6.png"/></Relationships>
</file>

<file path=ppt/slides/_rels/slide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6.png"/></Relationships>
</file>

<file path=ppt/slides/_rels/slide10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6.png"/></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6.png"/></Relationships>
</file>

<file path=ppt/slides/_rels/slide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7.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7.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8.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7.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9.png"/></Relationships>
</file>

<file path=ppt/slides/_rels/slide1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9.png"/></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8.png"/></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7.png"/><Relationship Id="rId4" Type="http://schemas.openxmlformats.org/officeDocument/2006/relationships/image" Target="../media/image18.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8.png"/></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4.png"/><Relationship Id="rId4" Type="http://schemas.openxmlformats.org/officeDocument/2006/relationships/image" Target="../media/image9.png"/></Relationships>
</file>

<file path=ppt/slides/_rels/slide13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9.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4.png"/><Relationship Id="rId4" Type="http://schemas.openxmlformats.org/officeDocument/2006/relationships/image" Target="../media/image9.png"/></Relationships>
</file>

<file path=ppt/slides/_rels/slide13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6.png"/><Relationship Id="rId7" Type="http://schemas.openxmlformats.org/officeDocument/2006/relationships/image" Target="../media/image29.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4.png"/><Relationship Id="rId4" Type="http://schemas.openxmlformats.org/officeDocument/2006/relationships/image" Target="../media/image9.png"/></Relationships>
</file>

<file path=ppt/slides/_rels/slide13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6.png"/><Relationship Id="rId7" Type="http://schemas.openxmlformats.org/officeDocument/2006/relationships/image" Target="../media/image29.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4.png"/><Relationship Id="rId4" Type="http://schemas.openxmlformats.org/officeDocument/2006/relationships/image" Target="../media/image9.png"/></Relationships>
</file>

<file path=ppt/slides/_rels/slide1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6.png"/></Relationships>
</file>

<file path=ppt/slides/_rels/slide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6.png"/></Relationships>
</file>

<file path=ppt/slides/_rels/slide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883720-4CCA-9331-A665-DFEE112FC8EC}"/>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6" name="TextBox 25">
            <a:extLst>
              <a:ext uri="{FF2B5EF4-FFF2-40B4-BE49-F238E27FC236}">
                <a16:creationId xmlns:a16="http://schemas.microsoft.com/office/drawing/2014/main" id="{6E9D1644-F486-14F0-9B5D-8E2C6A938F2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42332B52-8CE3-9C59-93EA-A698A35DE4F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2DFA0546-1089-BA6E-0483-D1B66C6FFEBA}"/>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51368BD-B759-5793-8E1E-D896115D647D}"/>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1B593D-EDA3-533F-384C-155C9255CA11}"/>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1.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69889"/>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23372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31353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25285157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Passkeys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4664"/>
            <a:ext cx="2142099" cy="2146065"/>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FBAA4EA-C03D-1066-6553-C6F780349485}"/>
              </a:ext>
            </a:extLst>
          </p:cNvPr>
          <p:cNvSpPr/>
          <p:nvPr/>
        </p:nvSpPr>
        <p:spPr>
          <a:xfrm>
            <a:off x="-5063478"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DAB89E16-98C9-4A17-ACF8-52BE304EE084}"/>
              </a:ext>
            </a:extLst>
          </p:cNvPr>
          <p:cNvSpPr txBox="1"/>
          <p:nvPr/>
        </p:nvSpPr>
        <p:spPr>
          <a:xfrm>
            <a:off x="-498348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7" name="TextBox 16">
            <a:extLst>
              <a:ext uri="{FF2B5EF4-FFF2-40B4-BE49-F238E27FC236}">
                <a16:creationId xmlns:a16="http://schemas.microsoft.com/office/drawing/2014/main" id="{3005DF01-2A39-3A3E-D868-F611CD0B5191}"/>
              </a:ext>
            </a:extLst>
          </p:cNvPr>
          <p:cNvSpPr txBox="1"/>
          <p:nvPr/>
        </p:nvSpPr>
        <p:spPr>
          <a:xfrm>
            <a:off x="-4983481"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1" name="TextBox 30">
            <a:extLst>
              <a:ext uri="{FF2B5EF4-FFF2-40B4-BE49-F238E27FC236}">
                <a16:creationId xmlns:a16="http://schemas.microsoft.com/office/drawing/2014/main" id="{2EF70F03-9803-FB07-AE40-E7A4838196EE}"/>
              </a:ext>
            </a:extLst>
          </p:cNvPr>
          <p:cNvSpPr txBox="1"/>
          <p:nvPr/>
        </p:nvSpPr>
        <p:spPr>
          <a:xfrm>
            <a:off x="-4983481"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33" name="Picture 32">
            <a:extLst>
              <a:ext uri="{FF2B5EF4-FFF2-40B4-BE49-F238E27FC236}">
                <a16:creationId xmlns:a16="http://schemas.microsoft.com/office/drawing/2014/main" id="{5ABB11D1-09CB-22A3-4820-09561EE8C158}"/>
              </a:ext>
            </a:extLst>
          </p:cNvPr>
          <p:cNvPicPr>
            <a:picLocks noChangeAspect="1"/>
          </p:cNvPicPr>
          <p:nvPr/>
        </p:nvPicPr>
        <p:blipFill>
          <a:blip r:embed="rId4"/>
          <a:stretch>
            <a:fillRect/>
          </a:stretch>
        </p:blipFill>
        <p:spPr>
          <a:xfrm>
            <a:off x="-1024419" y="2604001"/>
            <a:ext cx="930283" cy="992661"/>
          </a:xfrm>
          <a:prstGeom prst="rect">
            <a:avLst/>
          </a:prstGeom>
        </p:spPr>
      </p:pic>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5" grpId="0" animBg="1"/>
      <p:bldP spid="36" grpId="0"/>
      <p:bldP spid="39" grpId="0" animBg="1"/>
      <p:bldP spid="41" grpId="0" animBg="1"/>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2DF592A-746A-875E-C827-1C735BCC712A}"/>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95206456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Tree>
    <p:extLst>
      <p:ext uri="{BB962C8B-B14F-4D97-AF65-F5344CB8AC3E}">
        <p14:creationId xmlns:p14="http://schemas.microsoft.com/office/powerpoint/2010/main" val="72153609"/>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5" name="!!Arrow 3">
            <a:extLst>
              <a:ext uri="{FF2B5EF4-FFF2-40B4-BE49-F238E27FC236}">
                <a16:creationId xmlns:a16="http://schemas.microsoft.com/office/drawing/2014/main" id="{4CD03522-1ED4-B18E-1B4E-77B0F0395A2A}"/>
              </a:ext>
            </a:extLst>
          </p:cNvPr>
          <p:cNvCxnSpPr>
            <a:cxnSpLocks/>
          </p:cNvCxnSpPr>
          <p:nvPr/>
        </p:nvCxnSpPr>
        <p:spPr>
          <a:xfrm flipV="1">
            <a:off x="2308438" y="6997459"/>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Txt4">
            <a:extLst>
              <a:ext uri="{FF2B5EF4-FFF2-40B4-BE49-F238E27FC236}">
                <a16:creationId xmlns:a16="http://schemas.microsoft.com/office/drawing/2014/main" id="{EBEBF413-9E8C-9303-D4E2-8B07C3D4B838}"/>
              </a:ext>
            </a:extLst>
          </p:cNvPr>
          <p:cNvSpPr txBox="1"/>
          <p:nvPr/>
        </p:nvSpPr>
        <p:spPr>
          <a:xfrm>
            <a:off x="509275" y="8023262"/>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pic>
        <p:nvPicPr>
          <p:cNvPr id="12" name="Picture 11">
            <a:extLst>
              <a:ext uri="{FF2B5EF4-FFF2-40B4-BE49-F238E27FC236}">
                <a16:creationId xmlns:a16="http://schemas.microsoft.com/office/drawing/2014/main" id="{5EB11E6F-2F9A-C3AF-3615-EF0F037299A3}"/>
              </a:ext>
            </a:extLst>
          </p:cNvPr>
          <p:cNvPicPr>
            <a:picLocks noChangeAspect="1"/>
          </p:cNvPicPr>
          <p:nvPr/>
        </p:nvPicPr>
        <p:blipFill>
          <a:blip r:embed="rId3"/>
          <a:stretch>
            <a:fillRect/>
          </a:stretch>
        </p:blipFill>
        <p:spPr>
          <a:xfrm>
            <a:off x="13968604" y="3740275"/>
            <a:ext cx="3734182" cy="3261961"/>
          </a:xfrm>
          <a:prstGeom prst="rect">
            <a:avLst/>
          </a:prstGeom>
        </p:spPr>
      </p:pic>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mc:Choice xmlns:p14="http://schemas.microsoft.com/office/powerpoint/2010/main" Requires="p14">
      <p:transition spd="slow" p14:dur="1250">
        <p14:flip dir="l"/>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token either!</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33410303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473703" y="3986160"/>
            <a:ext cx="3570208" cy="707886"/>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Anyone that can view the</a:t>
            </a:r>
            <a:br>
              <a:rPr lang="en-US" sz="2000"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token can </a:t>
            </a:r>
            <a:r>
              <a:rPr lang="en-US" sz="20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8990" y="41030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473703" y="5006412"/>
            <a:ext cx="3570208" cy="707886"/>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Anyone that can view the</a:t>
            </a:r>
            <a:br>
              <a:rPr lang="en-US" sz="2000"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token can </a:t>
            </a:r>
            <a:r>
              <a:rPr lang="en-US" sz="2000" b="1" dirty="0">
                <a:solidFill>
                  <a:srgbClr val="FF0000"/>
                </a:solidFill>
                <a:latin typeface="Corbel" panose="020B0503020204020204" pitchFamily="34" charset="0"/>
              </a:rPr>
              <a:t>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8990" y="51233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1+#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1+#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pic>
        <p:nvPicPr>
          <p:cNvPr id="11" name="Picture 10">
            <a:extLst>
              <a:ext uri="{FF2B5EF4-FFF2-40B4-BE49-F238E27FC236}">
                <a16:creationId xmlns:a16="http://schemas.microsoft.com/office/drawing/2014/main" id="{F6ABB820-B0FA-75F6-6F9E-F36E015F8617}"/>
              </a:ext>
            </a:extLst>
          </p:cNvPr>
          <p:cNvPicPr>
            <a:picLocks noChangeAspect="1"/>
          </p:cNvPicPr>
          <p:nvPr/>
        </p:nvPicPr>
        <p:blipFill>
          <a:blip r:embed="rId4"/>
          <a:stretch>
            <a:fillRect/>
          </a:stretch>
        </p:blipFill>
        <p:spPr>
          <a:xfrm>
            <a:off x="1488030" y="3844202"/>
            <a:ext cx="9150891" cy="1218694"/>
          </a:xfrm>
          <a:prstGeom prst="rect">
            <a:avLst/>
          </a:prstGeom>
        </p:spPr>
      </p:pic>
      <p:sp>
        <p:nvSpPr>
          <p:cNvPr id="12" name="Rectangle: Rounded Corners 11">
            <a:extLst>
              <a:ext uri="{FF2B5EF4-FFF2-40B4-BE49-F238E27FC236}">
                <a16:creationId xmlns:a16="http://schemas.microsoft.com/office/drawing/2014/main" id="{4135F35A-D250-D51A-ABE0-9C2B67612304}"/>
              </a:ext>
            </a:extLst>
          </p:cNvPr>
          <p:cNvSpPr/>
          <p:nvPr/>
        </p:nvSpPr>
        <p:spPr>
          <a:xfrm>
            <a:off x="7176817" y="4037381"/>
            <a:ext cx="3244439" cy="86755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pic>
        <p:nvPicPr>
          <p:cNvPr id="11" name="Picture 10">
            <a:extLst>
              <a:ext uri="{FF2B5EF4-FFF2-40B4-BE49-F238E27FC236}">
                <a16:creationId xmlns:a16="http://schemas.microsoft.com/office/drawing/2014/main" id="{F6ABB820-B0FA-75F6-6F9E-F36E015F8617}"/>
              </a:ext>
            </a:extLst>
          </p:cNvPr>
          <p:cNvPicPr>
            <a:picLocks noChangeAspect="1"/>
          </p:cNvPicPr>
          <p:nvPr/>
        </p:nvPicPr>
        <p:blipFill>
          <a:blip r:embed="rId4"/>
          <a:stretch>
            <a:fillRect/>
          </a:stretch>
        </p:blipFill>
        <p:spPr>
          <a:xfrm>
            <a:off x="-3033484" y="3357558"/>
            <a:ext cx="9150891" cy="1218694"/>
          </a:xfrm>
          <a:prstGeom prst="rect">
            <a:avLst/>
          </a:prstGeom>
        </p:spPr>
      </p:pic>
      <p:sp>
        <p:nvSpPr>
          <p:cNvPr id="12" name="Rectangle: Rounded Corners 11">
            <a:extLst>
              <a:ext uri="{FF2B5EF4-FFF2-40B4-BE49-F238E27FC236}">
                <a16:creationId xmlns:a16="http://schemas.microsoft.com/office/drawing/2014/main" id="{4135F35A-D250-D51A-ABE0-9C2B67612304}"/>
              </a:ext>
            </a:extLst>
          </p:cNvPr>
          <p:cNvSpPr/>
          <p:nvPr/>
        </p:nvSpPr>
        <p:spPr>
          <a:xfrm>
            <a:off x="2655303" y="3550737"/>
            <a:ext cx="3244439" cy="86755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pic>
        <p:nvPicPr>
          <p:cNvPr id="11" name="Picture 10">
            <a:extLst>
              <a:ext uri="{FF2B5EF4-FFF2-40B4-BE49-F238E27FC236}">
                <a16:creationId xmlns:a16="http://schemas.microsoft.com/office/drawing/2014/main" id="{F6ABB820-B0FA-75F6-6F9E-F36E015F8617}"/>
              </a:ext>
            </a:extLst>
          </p:cNvPr>
          <p:cNvPicPr>
            <a:picLocks noChangeAspect="1"/>
          </p:cNvPicPr>
          <p:nvPr/>
        </p:nvPicPr>
        <p:blipFill>
          <a:blip r:embed="rId4"/>
          <a:stretch>
            <a:fillRect/>
          </a:stretch>
        </p:blipFill>
        <p:spPr>
          <a:xfrm>
            <a:off x="-3033484" y="3357558"/>
            <a:ext cx="9150891" cy="1218694"/>
          </a:xfrm>
          <a:prstGeom prst="rect">
            <a:avLst/>
          </a:prstGeom>
        </p:spPr>
      </p:pic>
      <p:sp>
        <p:nvSpPr>
          <p:cNvPr id="12" name="Rectangle: Rounded Corners 11">
            <a:extLst>
              <a:ext uri="{FF2B5EF4-FFF2-40B4-BE49-F238E27FC236}">
                <a16:creationId xmlns:a16="http://schemas.microsoft.com/office/drawing/2014/main" id="{4135F35A-D250-D51A-ABE0-9C2B67612304}"/>
              </a:ext>
            </a:extLst>
          </p:cNvPr>
          <p:cNvSpPr/>
          <p:nvPr/>
        </p:nvSpPr>
        <p:spPr>
          <a:xfrm>
            <a:off x="2655303" y="3550737"/>
            <a:ext cx="3244439" cy="86755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8B4FDD6F-5506-F8FF-1B8D-D951912505BF}"/>
              </a:ext>
            </a:extLst>
          </p:cNvPr>
          <p:cNvSpPr/>
          <p:nvPr/>
        </p:nvSpPr>
        <p:spPr>
          <a:xfrm>
            <a:off x="987814" y="7098659"/>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D243DDA-8B69-550F-AC8C-4CA87266F866}"/>
              </a:ext>
            </a:extLst>
          </p:cNvPr>
          <p:cNvSpPr txBox="1"/>
          <p:nvPr/>
        </p:nvSpPr>
        <p:spPr>
          <a:xfrm>
            <a:off x="1056194" y="7089134"/>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11" name="Picture 10">
            <a:extLst>
              <a:ext uri="{FF2B5EF4-FFF2-40B4-BE49-F238E27FC236}">
                <a16:creationId xmlns:a16="http://schemas.microsoft.com/office/drawing/2014/main" id="{740B803E-2E21-E09F-68AD-8C6C29329692}"/>
              </a:ext>
            </a:extLst>
          </p:cNvPr>
          <p:cNvPicPr>
            <a:picLocks noChangeAspect="1"/>
          </p:cNvPicPr>
          <p:nvPr/>
        </p:nvPicPr>
        <p:blipFill>
          <a:blip r:embed="rId3"/>
          <a:stretch>
            <a:fillRect/>
          </a:stretch>
        </p:blipFill>
        <p:spPr>
          <a:xfrm>
            <a:off x="7071149" y="7980693"/>
            <a:ext cx="930283" cy="992661"/>
          </a:xfrm>
          <a:prstGeom prst="rect">
            <a:avLst/>
          </a:prstGeom>
        </p:spPr>
      </p:pic>
      <p:sp>
        <p:nvSpPr>
          <p:cNvPr id="12" name="Rectangle: Rounded Corners 11">
            <a:extLst>
              <a:ext uri="{FF2B5EF4-FFF2-40B4-BE49-F238E27FC236}">
                <a16:creationId xmlns:a16="http://schemas.microsoft.com/office/drawing/2014/main" id="{3960B817-B319-D339-5099-2859E972FDF4}"/>
              </a:ext>
            </a:extLst>
          </p:cNvPr>
          <p:cNvSpPr/>
          <p:nvPr/>
        </p:nvSpPr>
        <p:spPr>
          <a:xfrm>
            <a:off x="8400799" y="728303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59ADE75C-E693-6A42-09C5-885102AD19B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7499481"/>
            <a:ext cx="549132" cy="549132"/>
          </a:xfrm>
          <a:prstGeom prst="rect">
            <a:avLst/>
          </a:prstGeom>
        </p:spPr>
      </p:pic>
      <p:sp>
        <p:nvSpPr>
          <p:cNvPr id="14" name="!!ApiKeyTxt">
            <a:extLst>
              <a:ext uri="{FF2B5EF4-FFF2-40B4-BE49-F238E27FC236}">
                <a16:creationId xmlns:a16="http://schemas.microsoft.com/office/drawing/2014/main" id="{4B6CAE4B-427F-3107-9920-05B5B4ACCDB4}"/>
              </a:ext>
            </a:extLst>
          </p:cNvPr>
          <p:cNvSpPr txBox="1"/>
          <p:nvPr/>
        </p:nvSpPr>
        <p:spPr>
          <a:xfrm>
            <a:off x="9366407" y="757399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F55DF1AB-E164-4A6C-A45E-CBC39E508D70}"/>
              </a:ext>
            </a:extLst>
          </p:cNvPr>
          <p:cNvSpPr txBox="1"/>
          <p:nvPr/>
        </p:nvSpPr>
        <p:spPr>
          <a:xfrm>
            <a:off x="9043177" y="757399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8DAE74DE-6680-1F94-B07C-B99800281010}"/>
              </a:ext>
            </a:extLst>
          </p:cNvPr>
          <p:cNvPicPr>
            <a:picLocks noChangeAspect="1"/>
          </p:cNvPicPr>
          <p:nvPr/>
        </p:nvPicPr>
        <p:blipFill>
          <a:blip r:embed="rId3"/>
          <a:stretch>
            <a:fillRect/>
          </a:stretch>
        </p:blipFill>
        <p:spPr>
          <a:xfrm>
            <a:off x="7071149" y="6835137"/>
            <a:ext cx="930283" cy="992661"/>
          </a:xfrm>
          <a:prstGeom prst="rect">
            <a:avLst/>
          </a:prstGeom>
        </p:spPr>
      </p:pic>
      <p:cxnSp>
        <p:nvCxnSpPr>
          <p:cNvPr id="18" name="Arrow 1">
            <a:extLst>
              <a:ext uri="{FF2B5EF4-FFF2-40B4-BE49-F238E27FC236}">
                <a16:creationId xmlns:a16="http://schemas.microsoft.com/office/drawing/2014/main" id="{6665E10C-D747-DC02-EE4A-EA5524DEF9F9}"/>
              </a:ext>
            </a:extLst>
          </p:cNvPr>
          <p:cNvCxnSpPr>
            <a:cxnSpLocks/>
          </p:cNvCxnSpPr>
          <p:nvPr/>
        </p:nvCxnSpPr>
        <p:spPr>
          <a:xfrm>
            <a:off x="7934325" y="7573992"/>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4C46BA95-5251-7690-E7B7-8B440788DD06}"/>
              </a:ext>
            </a:extLst>
          </p:cNvPr>
          <p:cNvCxnSpPr>
            <a:cxnSpLocks/>
          </p:cNvCxnSpPr>
          <p:nvPr/>
        </p:nvCxnSpPr>
        <p:spPr>
          <a:xfrm flipV="1">
            <a:off x="7934325" y="7900305"/>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xtTemp">
            <a:extLst>
              <a:ext uri="{FF2B5EF4-FFF2-40B4-BE49-F238E27FC236}">
                <a16:creationId xmlns:a16="http://schemas.microsoft.com/office/drawing/2014/main" id="{16ACAEE2-32ED-7FEB-0875-2FD1AE74A08C}"/>
              </a:ext>
            </a:extLst>
          </p:cNvPr>
          <p:cNvSpPr txBox="1"/>
          <p:nvPr/>
        </p:nvSpPr>
        <p:spPr>
          <a:xfrm>
            <a:off x="50756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3" name="Rectangle: Rounded Corners 2">
            <a:extLst>
              <a:ext uri="{FF2B5EF4-FFF2-40B4-BE49-F238E27FC236}">
                <a16:creationId xmlns:a16="http://schemas.microsoft.com/office/drawing/2014/main" id="{7E11C449-21A3-DE60-1204-4A7D0B753BD1}"/>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87EAFE1-E440-D072-E5C0-62C936005493}"/>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7071149" y="3757038"/>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9" name="!!Arrow 4">
            <a:extLst>
              <a:ext uri="{FF2B5EF4-FFF2-40B4-BE49-F238E27FC236}">
                <a16:creationId xmlns:a16="http://schemas.microsoft.com/office/drawing/2014/main" id="{A49AC0FE-7AEC-1EC6-68DB-D6A6433253F2}"/>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780677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41647523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79819</TotalTime>
  <Words>13505</Words>
  <Application>Microsoft Office PowerPoint</Application>
  <PresentationFormat>Widescreen</PresentationFormat>
  <Paragraphs>2302</Paragraphs>
  <Slides>138</Slides>
  <Notes>138</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138</vt:i4>
      </vt:variant>
    </vt:vector>
  </HeadingPairs>
  <TitlesOfParts>
    <vt:vector size="148" baseType="lpstr">
      <vt:lpstr>Arial</vt:lpstr>
      <vt:lpstr>Arial Black</vt:lpstr>
      <vt:lpstr>Calibri</vt:lpstr>
      <vt:lpstr>Calibri Light</vt:lpstr>
      <vt:lpstr>Corbel</vt:lpstr>
      <vt:lpstr>Corbel Light</vt:lpstr>
      <vt:lpstr>Courier New</vt:lpstr>
      <vt:lpstr>Roboto</vt:lpstr>
      <vt:lpstr>Segoe Print</vt:lpstr>
      <vt:lpstr>Office Theme</vt:lpstr>
      <vt:lpstr>Practical Auth(entication|orization)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1319</cp:revision>
  <dcterms:created xsi:type="dcterms:W3CDTF">2013-12-09T01:29:59Z</dcterms:created>
  <dcterms:modified xsi:type="dcterms:W3CDTF">2023-12-03T02:17:11Z</dcterms:modified>
</cp:coreProperties>
</file>